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89" r:id="rId3"/>
    <p:sldId id="258" r:id="rId4"/>
    <p:sldId id="257" r:id="rId5"/>
    <p:sldId id="259" r:id="rId6"/>
    <p:sldId id="260" r:id="rId7"/>
    <p:sldId id="261" r:id="rId8"/>
    <p:sldId id="266" r:id="rId9"/>
    <p:sldId id="265" r:id="rId10"/>
    <p:sldId id="273" r:id="rId11"/>
    <p:sldId id="294" r:id="rId12"/>
    <p:sldId id="270" r:id="rId13"/>
    <p:sldId id="272" r:id="rId14"/>
    <p:sldId id="288" r:id="rId15"/>
    <p:sldId id="295" r:id="rId16"/>
    <p:sldId id="271" r:id="rId17"/>
    <p:sldId id="274" r:id="rId18"/>
    <p:sldId id="276" r:id="rId19"/>
    <p:sldId id="277" r:id="rId20"/>
    <p:sldId id="290" r:id="rId21"/>
    <p:sldId id="291" r:id="rId22"/>
    <p:sldId id="292" r:id="rId23"/>
    <p:sldId id="293" r:id="rId24"/>
    <p:sldId id="278" r:id="rId25"/>
    <p:sldId id="279" r:id="rId26"/>
    <p:sldId id="280" r:id="rId27"/>
    <p:sldId id="281" r:id="rId28"/>
    <p:sldId id="282" r:id="rId29"/>
    <p:sldId id="285" r:id="rId30"/>
    <p:sldId id="286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282" y="90"/>
      </p:cViewPr>
      <p:guideLst>
        <p:guide orient="horz" pos="304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1C3C-0FE3-E546-A288-165D6834E223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5F2BB-3594-F948-8B04-37439C490E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F2BB-3594-F948-8B04-37439C490E6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1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8FB87-1ABD-FF4C-9E41-293A97F088F2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5827-290A-214E-A7F6-F550DEAAF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6632" y="1997243"/>
            <a:ext cx="72456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dobe Caslon Pro"/>
                <a:cs typeface="Adobe Caslon Pro"/>
              </a:rPr>
              <a:t>If you are building or renovating then taking action on what you learn on this short training video will be one of the most valuable thing you can do</a:t>
            </a:r>
            <a:endParaRPr lang="en-US" sz="40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1284" y="879126"/>
            <a:ext cx="817322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latin typeface="Adobe Caslon Pro"/>
                <a:cs typeface="Adobe Caslon Pro"/>
              </a:rPr>
              <a:t>Approximate cost to make changes </a:t>
            </a:r>
          </a:p>
          <a:p>
            <a:endParaRPr lang="en-AU" sz="3600" dirty="0">
              <a:latin typeface="Adobe Caslon Pro"/>
              <a:cs typeface="Adobe Caslon Pro"/>
            </a:endParaRPr>
          </a:p>
          <a:p>
            <a:endParaRPr lang="en-AU" sz="36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u="sng" dirty="0">
                <a:solidFill>
                  <a:srgbClr val="008000"/>
                </a:solidFill>
                <a:latin typeface="Adobe Caslon Pro"/>
                <a:cs typeface="Adobe Caslon Pro"/>
              </a:rPr>
              <a:t>Needs and Options  </a:t>
            </a:r>
            <a:endParaRPr lang="en-AU" sz="3200" b="1" u="sng" dirty="0">
              <a:solidFill>
                <a:srgbClr val="008000"/>
              </a:solidFill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NZ" sz="3200" dirty="0" smtClean="0">
                <a:latin typeface="Adobe Caslon Pro"/>
                <a:cs typeface="Adobe Caslon Pro"/>
              </a:rPr>
              <a:t>Concept </a:t>
            </a:r>
            <a:r>
              <a:rPr lang="en-NZ" sz="3200" dirty="0">
                <a:latin typeface="Adobe Caslon Pro"/>
                <a:cs typeface="Adobe Caslon Pro"/>
              </a:rPr>
              <a:t>design </a:t>
            </a:r>
            <a:endParaRPr lang="en-AU" sz="32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dobe Caslon Pro"/>
                <a:cs typeface="Adobe Caslon Pro"/>
              </a:rPr>
              <a:t>Building documentation</a:t>
            </a:r>
            <a:endParaRPr lang="en-AU" sz="32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AU" sz="3200" dirty="0" smtClean="0">
                <a:latin typeface="Adobe Caslon Pro"/>
                <a:cs typeface="Adobe Caslon Pro"/>
              </a:rPr>
              <a:t>Bidding and negotiation</a:t>
            </a:r>
          </a:p>
          <a:p>
            <a:pPr marL="742950" indent="-742950">
              <a:buFont typeface="+mj-lt"/>
              <a:buAutoNum type="arabicPeriod"/>
            </a:pPr>
            <a:r>
              <a:rPr lang="en-AU" sz="3200" dirty="0" smtClean="0">
                <a:latin typeface="Adobe Caslon Pro"/>
                <a:cs typeface="Adobe Caslon Pro"/>
              </a:rPr>
              <a:t>Construction phase</a:t>
            </a:r>
            <a:endParaRPr lang="en-AU" sz="3200" dirty="0">
              <a:latin typeface="Adobe Caslon Pro"/>
              <a:cs typeface="Adobe Caslon Pro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27380" y="2597442"/>
            <a:ext cx="15406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$1</a:t>
            </a:r>
          </a:p>
          <a:p>
            <a:r>
              <a:rPr lang="en-US" sz="3200" dirty="0"/>
              <a:t>$3</a:t>
            </a:r>
          </a:p>
          <a:p>
            <a:r>
              <a:rPr lang="en-US" sz="3200" dirty="0"/>
              <a:t>$</a:t>
            </a:r>
            <a:r>
              <a:rPr lang="en-US" sz="3200" dirty="0" smtClean="0"/>
              <a:t>15</a:t>
            </a:r>
          </a:p>
          <a:p>
            <a:r>
              <a:rPr lang="en-US" sz="3200" dirty="0" smtClean="0"/>
              <a:t>$15</a:t>
            </a:r>
            <a:endParaRPr lang="en-US" sz="3200" dirty="0"/>
          </a:p>
          <a:p>
            <a:r>
              <a:rPr lang="en-US" sz="3200" dirty="0" smtClean="0"/>
              <a:t>$</a:t>
            </a:r>
            <a:r>
              <a:rPr lang="en-US" sz="3200" dirty="0"/>
              <a:t>50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97103" cy="6917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279173" y="1467009"/>
            <a:ext cx="3115735" cy="4476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83419" y="1467009"/>
            <a:ext cx="1195754" cy="44765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02927" y="1467009"/>
            <a:ext cx="2180492" cy="447659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70" name="Rectangle 2"/>
          <p:cNvSpPr>
            <a:spLocks/>
          </p:cNvSpPr>
          <p:nvPr/>
        </p:nvSpPr>
        <p:spPr bwMode="auto">
          <a:xfrm>
            <a:off x="0" y="0"/>
            <a:ext cx="12192000" cy="838200"/>
          </a:xfrm>
          <a:prstGeom prst="rect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6" name="TextBox 11"/>
          <p:cNvSpPr txBox="1">
            <a:spLocks noChangeArrowheads="1"/>
          </p:cNvSpPr>
          <p:nvPr/>
        </p:nvSpPr>
        <p:spPr bwMode="auto">
          <a:xfrm>
            <a:off x="5716465" y="5943602"/>
            <a:ext cx="1352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Time</a:t>
            </a:r>
          </a:p>
        </p:txBody>
      </p:sp>
      <p:sp>
        <p:nvSpPr>
          <p:cNvPr id="164877" name="TextBox 12"/>
          <p:cNvSpPr txBox="1">
            <a:spLocks noChangeArrowheads="1"/>
          </p:cNvSpPr>
          <p:nvPr/>
        </p:nvSpPr>
        <p:spPr bwMode="auto">
          <a:xfrm>
            <a:off x="1965082" y="2024857"/>
            <a:ext cx="87483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High</a:t>
            </a:r>
            <a:endParaRPr lang="en-GB" sz="2800" b="1" dirty="0"/>
          </a:p>
        </p:txBody>
      </p:sp>
      <p:sp>
        <p:nvSpPr>
          <p:cNvPr id="15" name="Freeform 14"/>
          <p:cNvSpPr/>
          <p:nvPr/>
        </p:nvSpPr>
        <p:spPr>
          <a:xfrm flipH="1">
            <a:off x="3256085" y="1866902"/>
            <a:ext cx="6537080" cy="3768725"/>
          </a:xfrm>
          <a:custGeom>
            <a:avLst/>
            <a:gdLst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960483 w 6536602"/>
              <a:gd name="connsiteY2" fmla="*/ 240520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853940 w 6536602"/>
              <a:gd name="connsiteY2" fmla="*/ 257729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69091 h 3769091"/>
              <a:gd name="connsiteX1" fmla="*/ 1421394 w 6536602"/>
              <a:gd name="connsiteY1" fmla="*/ 3470327 h 3769091"/>
              <a:gd name="connsiteX2" fmla="*/ 2853940 w 6536602"/>
              <a:gd name="connsiteY2" fmla="*/ 2565055 h 3769091"/>
              <a:gd name="connsiteX3" fmla="*/ 3790044 w 6536602"/>
              <a:gd name="connsiteY3" fmla="*/ 1196903 h 3769091"/>
              <a:gd name="connsiteX4" fmla="*/ 5142368 w 6536602"/>
              <a:gd name="connsiteY4" fmla="*/ 192973 h 3769091"/>
              <a:gd name="connsiteX5" fmla="*/ 6536602 w 6536602"/>
              <a:gd name="connsiteY5" fmla="*/ 39064 h 376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6602" h="3769091">
                <a:moveTo>
                  <a:pt x="0" y="3769091"/>
                </a:moveTo>
                <a:cubicBezTo>
                  <a:pt x="463990" y="3734386"/>
                  <a:pt x="945737" y="3671000"/>
                  <a:pt x="1421394" y="3470327"/>
                </a:cubicBezTo>
                <a:cubicBezTo>
                  <a:pt x="1897051" y="3269654"/>
                  <a:pt x="2459165" y="2943959"/>
                  <a:pt x="2853940" y="2565055"/>
                </a:cubicBezTo>
                <a:cubicBezTo>
                  <a:pt x="3248715" y="2186151"/>
                  <a:pt x="3408639" y="1592250"/>
                  <a:pt x="3790044" y="1196903"/>
                </a:cubicBezTo>
                <a:cubicBezTo>
                  <a:pt x="4171449" y="801556"/>
                  <a:pt x="4684608" y="385946"/>
                  <a:pt x="5142368" y="192973"/>
                </a:cubicBezTo>
                <a:cubicBezTo>
                  <a:pt x="5600128" y="0"/>
                  <a:pt x="6069594" y="13412"/>
                  <a:pt x="6536602" y="39064"/>
                </a:cubicBezTo>
              </a:path>
            </a:pathLst>
          </a:custGeom>
          <a:ln w="381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>
              <a:sym typeface="Gill Sans" pitchFamily="-104" charset="0"/>
            </a:endParaRPr>
          </a:p>
        </p:txBody>
      </p:sp>
      <p:sp>
        <p:nvSpPr>
          <p:cNvPr id="164905" name="TextBox 41"/>
          <p:cNvSpPr txBox="1">
            <a:spLocks noChangeArrowheads="1"/>
          </p:cNvSpPr>
          <p:nvPr/>
        </p:nvSpPr>
        <p:spPr bwMode="auto">
          <a:xfrm>
            <a:off x="1776046" y="152401"/>
            <a:ext cx="8721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Abadi MT Condensed Extra Bold" charset="0"/>
                <a:ea typeface="Gill Sans" charset="0"/>
                <a:cs typeface="Gill Sans" charset="0"/>
              </a:rPr>
              <a:t>Opportunity To Make Changes</a:t>
            </a:r>
            <a:endParaRPr lang="en-US" sz="2800" dirty="0">
              <a:solidFill>
                <a:srgbClr val="FFFFFF"/>
              </a:solidFill>
              <a:latin typeface="Abadi MT Condensed Extra Bold" charset="0"/>
              <a:ea typeface="Gill Sans" charset="0"/>
              <a:cs typeface="Gill Sans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664631" y="3705305"/>
            <a:ext cx="4476592" cy="1588"/>
          </a:xfrm>
          <a:prstGeom prst="straightConnector1">
            <a:avLst/>
          </a:prstGeom>
          <a:ln w="1143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879155" y="6000096"/>
            <a:ext cx="6515753" cy="1588"/>
          </a:xfrm>
          <a:prstGeom prst="straightConnector1">
            <a:avLst/>
          </a:prstGeom>
          <a:ln w="1143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1965082" y="5448955"/>
            <a:ext cx="87483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Low</a:t>
            </a:r>
            <a:endParaRPr lang="en-GB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279173" y="1467009"/>
            <a:ext cx="3115735" cy="4476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83419" y="1467009"/>
            <a:ext cx="1195754" cy="44765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02927" y="1467009"/>
            <a:ext cx="2180492" cy="447659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70" name="Rectangle 2"/>
          <p:cNvSpPr>
            <a:spLocks/>
          </p:cNvSpPr>
          <p:nvPr/>
        </p:nvSpPr>
        <p:spPr bwMode="auto">
          <a:xfrm>
            <a:off x="0" y="0"/>
            <a:ext cx="12192000" cy="838200"/>
          </a:xfrm>
          <a:prstGeom prst="rect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6" name="TextBox 11"/>
          <p:cNvSpPr txBox="1">
            <a:spLocks noChangeArrowheads="1"/>
          </p:cNvSpPr>
          <p:nvPr/>
        </p:nvSpPr>
        <p:spPr bwMode="auto">
          <a:xfrm>
            <a:off x="5716465" y="5943602"/>
            <a:ext cx="1352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Time</a:t>
            </a:r>
          </a:p>
        </p:txBody>
      </p:sp>
      <p:sp>
        <p:nvSpPr>
          <p:cNvPr id="164877" name="TextBox 12"/>
          <p:cNvSpPr txBox="1">
            <a:spLocks noChangeArrowheads="1"/>
          </p:cNvSpPr>
          <p:nvPr/>
        </p:nvSpPr>
        <p:spPr bwMode="auto">
          <a:xfrm>
            <a:off x="1965082" y="2024857"/>
            <a:ext cx="87483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High</a:t>
            </a:r>
            <a:endParaRPr lang="en-GB" sz="2800" b="1" dirty="0"/>
          </a:p>
        </p:txBody>
      </p:sp>
      <p:sp>
        <p:nvSpPr>
          <p:cNvPr id="14" name="Freeform 13"/>
          <p:cNvSpPr/>
          <p:nvPr/>
        </p:nvSpPr>
        <p:spPr>
          <a:xfrm>
            <a:off x="3210658" y="1822452"/>
            <a:ext cx="6537081" cy="3768725"/>
          </a:xfrm>
          <a:custGeom>
            <a:avLst/>
            <a:gdLst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960483 w 6536602"/>
              <a:gd name="connsiteY2" fmla="*/ 240520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853940 w 6536602"/>
              <a:gd name="connsiteY2" fmla="*/ 257729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69091 h 3769091"/>
              <a:gd name="connsiteX1" fmla="*/ 1421394 w 6536602"/>
              <a:gd name="connsiteY1" fmla="*/ 3470327 h 3769091"/>
              <a:gd name="connsiteX2" fmla="*/ 2853940 w 6536602"/>
              <a:gd name="connsiteY2" fmla="*/ 2565055 h 3769091"/>
              <a:gd name="connsiteX3" fmla="*/ 3790044 w 6536602"/>
              <a:gd name="connsiteY3" fmla="*/ 1196903 h 3769091"/>
              <a:gd name="connsiteX4" fmla="*/ 5142368 w 6536602"/>
              <a:gd name="connsiteY4" fmla="*/ 192973 h 3769091"/>
              <a:gd name="connsiteX5" fmla="*/ 6536602 w 6536602"/>
              <a:gd name="connsiteY5" fmla="*/ 39064 h 376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6602" h="3769091">
                <a:moveTo>
                  <a:pt x="0" y="3769091"/>
                </a:moveTo>
                <a:cubicBezTo>
                  <a:pt x="463990" y="3734386"/>
                  <a:pt x="945737" y="3671000"/>
                  <a:pt x="1421394" y="3470327"/>
                </a:cubicBezTo>
                <a:cubicBezTo>
                  <a:pt x="1897051" y="3269654"/>
                  <a:pt x="2459165" y="2943959"/>
                  <a:pt x="2853940" y="2565055"/>
                </a:cubicBezTo>
                <a:cubicBezTo>
                  <a:pt x="3248715" y="2186151"/>
                  <a:pt x="3408639" y="1592250"/>
                  <a:pt x="3790044" y="1196903"/>
                </a:cubicBezTo>
                <a:cubicBezTo>
                  <a:pt x="4171449" y="801556"/>
                  <a:pt x="4684608" y="385946"/>
                  <a:pt x="5142368" y="192973"/>
                </a:cubicBezTo>
                <a:cubicBezTo>
                  <a:pt x="5600128" y="0"/>
                  <a:pt x="6069594" y="13412"/>
                  <a:pt x="6536602" y="3906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>
              <a:sym typeface="Gill Sans" pitchFamily="-10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664631" y="3705305"/>
            <a:ext cx="4476592" cy="1588"/>
          </a:xfrm>
          <a:prstGeom prst="straightConnector1">
            <a:avLst/>
          </a:prstGeom>
          <a:ln w="1143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879155" y="6000096"/>
            <a:ext cx="6515753" cy="1588"/>
          </a:xfrm>
          <a:prstGeom prst="straightConnector1">
            <a:avLst/>
          </a:prstGeom>
          <a:ln w="1143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1965082" y="5448955"/>
            <a:ext cx="87483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Low</a:t>
            </a:r>
            <a:endParaRPr lang="en-GB" sz="2800" b="1" dirty="0"/>
          </a:p>
        </p:txBody>
      </p:sp>
      <p:sp>
        <p:nvSpPr>
          <p:cNvPr id="13" name="TextBox 41"/>
          <p:cNvSpPr txBox="1">
            <a:spLocks noChangeArrowheads="1"/>
          </p:cNvSpPr>
          <p:nvPr/>
        </p:nvSpPr>
        <p:spPr bwMode="auto">
          <a:xfrm>
            <a:off x="1776046" y="152401"/>
            <a:ext cx="8721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Abadi MT Condensed Extra Bold" charset="0"/>
                <a:ea typeface="Gill Sans" charset="0"/>
                <a:cs typeface="Gill Sans" charset="0"/>
              </a:rPr>
              <a:t>Cost To Make Changes</a:t>
            </a:r>
            <a:endParaRPr lang="en-US" sz="2800" dirty="0">
              <a:solidFill>
                <a:srgbClr val="FFFFFF"/>
              </a:solidFill>
              <a:latin typeface="Abadi MT Condensed Extra Bold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987550"/>
            <a:ext cx="8458200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400" y="895350"/>
            <a:ext cx="3759200" cy="506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279173" y="1467009"/>
            <a:ext cx="3115735" cy="4476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83419" y="1467009"/>
            <a:ext cx="1195754" cy="44765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02927" y="1467009"/>
            <a:ext cx="2180492" cy="447659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  <a:alpha val="57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70" name="Rectangle 2"/>
          <p:cNvSpPr>
            <a:spLocks/>
          </p:cNvSpPr>
          <p:nvPr/>
        </p:nvSpPr>
        <p:spPr bwMode="auto">
          <a:xfrm>
            <a:off x="0" y="0"/>
            <a:ext cx="12192000" cy="838200"/>
          </a:xfrm>
          <a:prstGeom prst="rect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6" name="TextBox 11"/>
          <p:cNvSpPr txBox="1">
            <a:spLocks noChangeArrowheads="1"/>
          </p:cNvSpPr>
          <p:nvPr/>
        </p:nvSpPr>
        <p:spPr bwMode="auto">
          <a:xfrm>
            <a:off x="5716465" y="5943602"/>
            <a:ext cx="1352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Time</a:t>
            </a:r>
          </a:p>
        </p:txBody>
      </p:sp>
      <p:sp>
        <p:nvSpPr>
          <p:cNvPr id="164877" name="TextBox 12"/>
          <p:cNvSpPr txBox="1">
            <a:spLocks noChangeArrowheads="1"/>
          </p:cNvSpPr>
          <p:nvPr/>
        </p:nvSpPr>
        <p:spPr bwMode="auto">
          <a:xfrm>
            <a:off x="1965082" y="2024857"/>
            <a:ext cx="87483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High</a:t>
            </a:r>
            <a:endParaRPr lang="en-GB" sz="2800" b="1" dirty="0"/>
          </a:p>
        </p:txBody>
      </p:sp>
      <p:sp>
        <p:nvSpPr>
          <p:cNvPr id="14" name="Freeform 13"/>
          <p:cNvSpPr/>
          <p:nvPr/>
        </p:nvSpPr>
        <p:spPr>
          <a:xfrm>
            <a:off x="3210658" y="1822452"/>
            <a:ext cx="6537081" cy="3768725"/>
          </a:xfrm>
          <a:custGeom>
            <a:avLst/>
            <a:gdLst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960483 w 6536602"/>
              <a:gd name="connsiteY2" fmla="*/ 240520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853940 w 6536602"/>
              <a:gd name="connsiteY2" fmla="*/ 257729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69091 h 3769091"/>
              <a:gd name="connsiteX1" fmla="*/ 1421394 w 6536602"/>
              <a:gd name="connsiteY1" fmla="*/ 3470327 h 3769091"/>
              <a:gd name="connsiteX2" fmla="*/ 2853940 w 6536602"/>
              <a:gd name="connsiteY2" fmla="*/ 2565055 h 3769091"/>
              <a:gd name="connsiteX3" fmla="*/ 3790044 w 6536602"/>
              <a:gd name="connsiteY3" fmla="*/ 1196903 h 3769091"/>
              <a:gd name="connsiteX4" fmla="*/ 5142368 w 6536602"/>
              <a:gd name="connsiteY4" fmla="*/ 192973 h 3769091"/>
              <a:gd name="connsiteX5" fmla="*/ 6536602 w 6536602"/>
              <a:gd name="connsiteY5" fmla="*/ 39064 h 376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6602" h="3769091">
                <a:moveTo>
                  <a:pt x="0" y="3769091"/>
                </a:moveTo>
                <a:cubicBezTo>
                  <a:pt x="463990" y="3734386"/>
                  <a:pt x="945737" y="3671000"/>
                  <a:pt x="1421394" y="3470327"/>
                </a:cubicBezTo>
                <a:cubicBezTo>
                  <a:pt x="1897051" y="3269654"/>
                  <a:pt x="2459165" y="2943959"/>
                  <a:pt x="2853940" y="2565055"/>
                </a:cubicBezTo>
                <a:cubicBezTo>
                  <a:pt x="3248715" y="2186151"/>
                  <a:pt x="3408639" y="1592250"/>
                  <a:pt x="3790044" y="1196903"/>
                </a:cubicBezTo>
                <a:cubicBezTo>
                  <a:pt x="4171449" y="801556"/>
                  <a:pt x="4684608" y="385946"/>
                  <a:pt x="5142368" y="192973"/>
                </a:cubicBezTo>
                <a:cubicBezTo>
                  <a:pt x="5600128" y="0"/>
                  <a:pt x="6069594" y="13412"/>
                  <a:pt x="6536602" y="3906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>
              <a:sym typeface="Gill Sans" pitchFamily="-104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>
            <a:off x="3256085" y="1866902"/>
            <a:ext cx="6537080" cy="3768725"/>
          </a:xfrm>
          <a:custGeom>
            <a:avLst/>
            <a:gdLst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960483 w 6536602"/>
              <a:gd name="connsiteY2" fmla="*/ 240520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81330 h 3781330"/>
              <a:gd name="connsiteX1" fmla="*/ 1421394 w 6536602"/>
              <a:gd name="connsiteY1" fmla="*/ 3482566 h 3781330"/>
              <a:gd name="connsiteX2" fmla="*/ 2853940 w 6536602"/>
              <a:gd name="connsiteY2" fmla="*/ 2577294 h 3781330"/>
              <a:gd name="connsiteX3" fmla="*/ 3775295 w 6536602"/>
              <a:gd name="connsiteY3" fmla="*/ 1282574 h 3781330"/>
              <a:gd name="connsiteX4" fmla="*/ 5142368 w 6536602"/>
              <a:gd name="connsiteY4" fmla="*/ 205212 h 3781330"/>
              <a:gd name="connsiteX5" fmla="*/ 6536602 w 6536602"/>
              <a:gd name="connsiteY5" fmla="*/ 51303 h 3781330"/>
              <a:gd name="connsiteX0" fmla="*/ 0 w 6536602"/>
              <a:gd name="connsiteY0" fmla="*/ 3769091 h 3769091"/>
              <a:gd name="connsiteX1" fmla="*/ 1421394 w 6536602"/>
              <a:gd name="connsiteY1" fmla="*/ 3470327 h 3769091"/>
              <a:gd name="connsiteX2" fmla="*/ 2853940 w 6536602"/>
              <a:gd name="connsiteY2" fmla="*/ 2565055 h 3769091"/>
              <a:gd name="connsiteX3" fmla="*/ 3790044 w 6536602"/>
              <a:gd name="connsiteY3" fmla="*/ 1196903 h 3769091"/>
              <a:gd name="connsiteX4" fmla="*/ 5142368 w 6536602"/>
              <a:gd name="connsiteY4" fmla="*/ 192973 h 3769091"/>
              <a:gd name="connsiteX5" fmla="*/ 6536602 w 6536602"/>
              <a:gd name="connsiteY5" fmla="*/ 39064 h 376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6602" h="3769091">
                <a:moveTo>
                  <a:pt x="0" y="3769091"/>
                </a:moveTo>
                <a:cubicBezTo>
                  <a:pt x="463990" y="3734386"/>
                  <a:pt x="945737" y="3671000"/>
                  <a:pt x="1421394" y="3470327"/>
                </a:cubicBezTo>
                <a:cubicBezTo>
                  <a:pt x="1897051" y="3269654"/>
                  <a:pt x="2459165" y="2943959"/>
                  <a:pt x="2853940" y="2565055"/>
                </a:cubicBezTo>
                <a:cubicBezTo>
                  <a:pt x="3248715" y="2186151"/>
                  <a:pt x="3408639" y="1592250"/>
                  <a:pt x="3790044" y="1196903"/>
                </a:cubicBezTo>
                <a:cubicBezTo>
                  <a:pt x="4171449" y="801556"/>
                  <a:pt x="4684608" y="385946"/>
                  <a:pt x="5142368" y="192973"/>
                </a:cubicBezTo>
                <a:cubicBezTo>
                  <a:pt x="5600128" y="0"/>
                  <a:pt x="6069594" y="13412"/>
                  <a:pt x="6536602" y="39064"/>
                </a:cubicBezTo>
              </a:path>
            </a:pathLst>
          </a:custGeom>
          <a:ln w="381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>
              <a:sym typeface="Gill Sans" pitchFamily="-104" charset="0"/>
            </a:endParaRPr>
          </a:p>
        </p:txBody>
      </p:sp>
      <p:sp>
        <p:nvSpPr>
          <p:cNvPr id="164880" name="TextBox 15"/>
          <p:cNvSpPr txBox="1">
            <a:spLocks noChangeArrowheads="1"/>
          </p:cNvSpPr>
          <p:nvPr/>
        </p:nvSpPr>
        <p:spPr bwMode="auto">
          <a:xfrm>
            <a:off x="3114187" y="1467804"/>
            <a:ext cx="37323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200" b="1" dirty="0">
                <a:solidFill>
                  <a:srgbClr val="660066"/>
                </a:solidFill>
              </a:rPr>
              <a:t>Opportunity for change </a:t>
            </a:r>
          </a:p>
        </p:txBody>
      </p:sp>
      <p:sp>
        <p:nvSpPr>
          <p:cNvPr id="164881" name="TextBox 16"/>
          <p:cNvSpPr txBox="1">
            <a:spLocks noChangeArrowheads="1"/>
          </p:cNvSpPr>
          <p:nvPr/>
        </p:nvSpPr>
        <p:spPr bwMode="auto">
          <a:xfrm>
            <a:off x="8302869" y="1467804"/>
            <a:ext cx="19431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</a:rPr>
              <a:t>Cost of change </a:t>
            </a:r>
          </a:p>
        </p:txBody>
      </p:sp>
      <p:sp>
        <p:nvSpPr>
          <p:cNvPr id="164905" name="TextBox 41"/>
          <p:cNvSpPr txBox="1">
            <a:spLocks noChangeArrowheads="1"/>
          </p:cNvSpPr>
          <p:nvPr/>
        </p:nvSpPr>
        <p:spPr bwMode="auto">
          <a:xfrm>
            <a:off x="1776046" y="92832"/>
            <a:ext cx="8721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Abadi MT Condensed Extra Bold" charset="0"/>
                <a:ea typeface="Gill Sans" charset="0"/>
                <a:cs typeface="Gill Sans" charset="0"/>
              </a:rPr>
              <a:t>Establish Needs and Options Early</a:t>
            </a:r>
            <a:endParaRPr lang="en-US" sz="3600" dirty="0">
              <a:solidFill>
                <a:srgbClr val="FFFFFF"/>
              </a:solidFill>
              <a:latin typeface="Abadi MT Condensed Extra Bold" charset="0"/>
              <a:ea typeface="Gill Sans" charset="0"/>
              <a:cs typeface="Gill Sans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664631" y="3705305"/>
            <a:ext cx="4476592" cy="1588"/>
          </a:xfrm>
          <a:prstGeom prst="straightConnector1">
            <a:avLst/>
          </a:prstGeom>
          <a:ln w="1143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1965082" y="5448955"/>
            <a:ext cx="87483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Low</a:t>
            </a:r>
            <a:endParaRPr lang="en-GB" sz="2800" b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879155" y="6000096"/>
            <a:ext cx="6515753" cy="1588"/>
          </a:xfrm>
          <a:prstGeom prst="straightConnector1">
            <a:avLst/>
          </a:prstGeom>
          <a:ln w="1143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Callout 51"/>
          <p:cNvSpPr>
            <a:spLocks noChangeArrowheads="1"/>
          </p:cNvSpPr>
          <p:nvPr/>
        </p:nvSpPr>
        <p:spPr bwMode="auto">
          <a:xfrm>
            <a:off x="2949332" y="3530740"/>
            <a:ext cx="2031023" cy="1171574"/>
          </a:xfrm>
          <a:prstGeom prst="wedgeEllipseCallout">
            <a:avLst>
              <a:gd name="adj1" fmla="val 12189"/>
              <a:gd name="adj2" fmla="val 105065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4200"/>
          </a:p>
        </p:txBody>
      </p:sp>
      <p:sp>
        <p:nvSpPr>
          <p:cNvPr id="39" name="Rectangle 67"/>
          <p:cNvSpPr>
            <a:spLocks noChangeArrowheads="1"/>
          </p:cNvSpPr>
          <p:nvPr/>
        </p:nvSpPr>
        <p:spPr bwMode="auto">
          <a:xfrm>
            <a:off x="3210657" y="3711714"/>
            <a:ext cx="1566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Make design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changes </a:t>
            </a:r>
            <a:r>
              <a:rPr lang="en-US" sz="2000" dirty="0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40" name="Oval Callout 66"/>
          <p:cNvSpPr>
            <a:spLocks noChangeArrowheads="1"/>
          </p:cNvSpPr>
          <p:nvPr/>
        </p:nvSpPr>
        <p:spPr bwMode="auto">
          <a:xfrm>
            <a:off x="7793789" y="3530740"/>
            <a:ext cx="1369260" cy="1171574"/>
          </a:xfrm>
          <a:prstGeom prst="wedgeEllipseCallout">
            <a:avLst>
              <a:gd name="adj1" fmla="val -60306"/>
              <a:gd name="adj2" fmla="val -13689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4200"/>
          </a:p>
        </p:txBody>
      </p:sp>
      <p:sp>
        <p:nvSpPr>
          <p:cNvPr id="41" name="TextBox 53"/>
          <p:cNvSpPr txBox="1">
            <a:spLocks noChangeArrowheads="1"/>
          </p:cNvSpPr>
          <p:nvPr/>
        </p:nvSpPr>
        <p:spPr bwMode="auto">
          <a:xfrm>
            <a:off x="7967295" y="3886200"/>
            <a:ext cx="119575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8" grpId="0" animBg="1"/>
      <p:bldP spid="39" grpId="0"/>
      <p:bldP spid="40" grpId="0" animBg="1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69" y="987972"/>
            <a:ext cx="1049983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latin typeface="Adobe Caslon Pro"/>
                <a:cs typeface="Adobe Caslon Pro"/>
              </a:rPr>
              <a:t>When is the </a:t>
            </a:r>
            <a:r>
              <a:rPr lang="en-NZ" sz="3600" b="1" dirty="0" smtClean="0">
                <a:latin typeface="Adobe Caslon Pro"/>
                <a:cs typeface="Adobe Caslon Pro"/>
              </a:rPr>
              <a:t>best </a:t>
            </a:r>
            <a:r>
              <a:rPr lang="en-NZ" sz="3600" b="1" dirty="0">
                <a:latin typeface="Adobe Caslon Pro"/>
                <a:cs typeface="Adobe Caslon Pro"/>
              </a:rPr>
              <a:t>time to make changes to a project?</a:t>
            </a:r>
          </a:p>
          <a:p>
            <a:endParaRPr lang="en-AU" sz="4400" dirty="0" smtClean="0">
              <a:latin typeface="Adobe Caslon Pro"/>
              <a:cs typeface="Adobe Caslon Pro"/>
            </a:endParaRPr>
          </a:p>
          <a:p>
            <a:endParaRPr lang="en-AU" sz="44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>
                <a:solidFill>
                  <a:srgbClr val="008000"/>
                </a:solidFill>
                <a:latin typeface="Adobe Caslon Pro"/>
                <a:cs typeface="Adobe Caslon Pro"/>
              </a:rPr>
              <a:t>Needs </a:t>
            </a:r>
            <a:r>
              <a:rPr lang="en-US" sz="3200" b="1" dirty="0">
                <a:solidFill>
                  <a:srgbClr val="008000"/>
                </a:solidFill>
                <a:latin typeface="Adobe Caslon Pro"/>
                <a:cs typeface="Adobe Caslon Pro"/>
              </a:rPr>
              <a:t>and </a:t>
            </a:r>
            <a:r>
              <a:rPr lang="en-US" sz="3200" b="1" dirty="0" smtClean="0">
                <a:solidFill>
                  <a:srgbClr val="008000"/>
                </a:solidFill>
                <a:latin typeface="Adobe Caslon Pro"/>
                <a:cs typeface="Adobe Caslon Pro"/>
              </a:rPr>
              <a:t>Options Review</a:t>
            </a:r>
            <a:endParaRPr lang="en-AU" sz="3200" b="1" dirty="0">
              <a:solidFill>
                <a:srgbClr val="008000"/>
              </a:solidFill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dobe Caslon Pro"/>
                <a:cs typeface="Adobe Caslon Pro"/>
              </a:rPr>
              <a:t>Concept design</a:t>
            </a:r>
            <a:endParaRPr lang="en-AU" sz="32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dobe Caslon Pro"/>
                <a:cs typeface="Adobe Caslon Pro"/>
              </a:rPr>
              <a:t>Building documentation</a:t>
            </a:r>
            <a:endParaRPr lang="en-AU" sz="32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AU" sz="3200" dirty="0" smtClean="0">
                <a:latin typeface="Adobe Caslon Pro"/>
                <a:cs typeface="Adobe Caslon Pro"/>
              </a:rPr>
              <a:t>Bidding and negotiation</a:t>
            </a:r>
          </a:p>
          <a:p>
            <a:pPr marL="742950" indent="-742950">
              <a:buFont typeface="+mj-lt"/>
              <a:buAutoNum type="arabicPeriod"/>
            </a:pPr>
            <a:r>
              <a:rPr lang="en-AU" sz="3200" dirty="0" smtClean="0">
                <a:latin typeface="Adobe Caslon Pro"/>
                <a:cs typeface="Adobe Caslon Pro"/>
              </a:rPr>
              <a:t>Construction phase</a:t>
            </a:r>
            <a:endParaRPr lang="en-AU" sz="3200" dirty="0">
              <a:latin typeface="Adobe Caslon Pro"/>
              <a:cs typeface="Adobe Caslon Pro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89229" y="3480889"/>
            <a:ext cx="15406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$1</a:t>
            </a:r>
          </a:p>
          <a:p>
            <a:r>
              <a:rPr lang="en-US" sz="3200" dirty="0"/>
              <a:t>$3</a:t>
            </a:r>
          </a:p>
          <a:p>
            <a:r>
              <a:rPr lang="en-US" sz="3200" dirty="0"/>
              <a:t>$</a:t>
            </a:r>
            <a:r>
              <a:rPr lang="en-US" sz="3200" dirty="0" smtClean="0"/>
              <a:t>15</a:t>
            </a:r>
          </a:p>
          <a:p>
            <a:r>
              <a:rPr lang="en-US" sz="3200" dirty="0" smtClean="0"/>
              <a:t>$15</a:t>
            </a:r>
            <a:endParaRPr lang="en-US" sz="3200" dirty="0"/>
          </a:p>
          <a:p>
            <a:r>
              <a:rPr lang="en-US" sz="3200" dirty="0"/>
              <a:t>$50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6214" y="1099843"/>
            <a:ext cx="86067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400" dirty="0">
              <a:latin typeface="Adobe Caslon Pro"/>
              <a:cs typeface="Adobe Caslon Pro"/>
            </a:endParaRPr>
          </a:p>
          <a:p>
            <a:pPr marL="742950" indent="-742950"/>
            <a:r>
              <a:rPr lang="en-US" sz="4400" b="1" dirty="0">
                <a:solidFill>
                  <a:srgbClr val="008000"/>
                </a:solidFill>
                <a:latin typeface="Adobe Caslon Pro"/>
                <a:cs typeface="Adobe Caslon Pro"/>
              </a:rPr>
              <a:t>    </a:t>
            </a:r>
            <a:r>
              <a:rPr lang="en-US" sz="44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440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</a:rPr>
              <a:t>Needs and Options Review™</a:t>
            </a:r>
            <a:endParaRPr lang="en-AU" sz="4400" b="1" dirty="0">
              <a:solidFill>
                <a:srgbClr val="008000"/>
              </a:solidFill>
              <a:latin typeface="Adobe Caslon Pro"/>
              <a:cs typeface="Adobe Casl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4762" y="3875317"/>
            <a:ext cx="56496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Do you need one?</a:t>
            </a:r>
            <a:endParaRPr lang="en-US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8750" y="1265761"/>
            <a:ext cx="7287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dobe Caslon Pro"/>
                <a:cs typeface="Adobe Caslon Pro"/>
              </a:rPr>
              <a:t>How clear are you on exactly what you need?</a:t>
            </a:r>
            <a:endParaRPr lang="en-US" sz="4400" dirty="0">
              <a:latin typeface="Adobe Caslon Pro"/>
              <a:cs typeface="Adobe Caslon Pro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715025" y="5258132"/>
            <a:ext cx="6758773" cy="151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49871" y="4334802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Completely</a:t>
            </a:r>
          </a:p>
          <a:p>
            <a:pPr algn="ctr"/>
            <a:r>
              <a:rPr lang="en-US" sz="3300" dirty="0"/>
              <a:t>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5814" y="4349920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at all</a:t>
            </a:r>
          </a:p>
          <a:p>
            <a:pPr algn="ctr"/>
            <a:r>
              <a:rPr lang="en-US" sz="3300" dirty="0"/>
              <a:t>0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2107" y="4119088"/>
            <a:ext cx="142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300" dirty="0"/>
          </a:p>
          <a:p>
            <a:pPr algn="ctr"/>
            <a:r>
              <a:rPr lang="en-US" sz="3300" dirty="0"/>
              <a:t>5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54395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9145903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06551" y="5425650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52807" y="5388666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6632" y="2740527"/>
            <a:ext cx="72456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latin typeface="Adobe Caslon Pro"/>
                <a:cs typeface="Adobe Caslon Pro"/>
              </a:rPr>
              <a:t>Why?</a:t>
            </a:r>
            <a:endParaRPr lang="en-US" sz="55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0815" y="1334125"/>
            <a:ext cx="102180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dobe Caslon Pro"/>
                <a:cs typeface="Adobe Caslon Pro"/>
              </a:rPr>
              <a:t>How clear are you </a:t>
            </a:r>
            <a:r>
              <a:rPr lang="en-US" sz="4400" dirty="0" smtClean="0">
                <a:latin typeface="Adobe Caslon Pro"/>
                <a:cs typeface="Adobe Caslon Pro"/>
              </a:rPr>
              <a:t>on </a:t>
            </a:r>
            <a:r>
              <a:rPr lang="en-US" sz="4400" dirty="0">
                <a:latin typeface="Adobe Caslon Pro"/>
                <a:cs typeface="Adobe Caslon Pro"/>
              </a:rPr>
              <a:t>all the options your site will accommodate?</a:t>
            </a:r>
            <a:endParaRPr lang="en-US" sz="4400" dirty="0">
              <a:latin typeface="Adobe Caslon Pro"/>
              <a:cs typeface="Adobe Caslon Pro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715025" y="5258132"/>
            <a:ext cx="6758773" cy="151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49871" y="4334802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Completely</a:t>
            </a:r>
          </a:p>
          <a:p>
            <a:pPr algn="ctr"/>
            <a:r>
              <a:rPr lang="en-US" sz="3300" dirty="0"/>
              <a:t>10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5814" y="4349920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at all</a:t>
            </a:r>
          </a:p>
          <a:p>
            <a:pPr algn="ctr"/>
            <a:r>
              <a:rPr lang="en-US" sz="3300" dirty="0"/>
              <a:t>0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2107" y="4119088"/>
            <a:ext cx="142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300" dirty="0"/>
          </a:p>
          <a:p>
            <a:pPr algn="ctr"/>
            <a:r>
              <a:rPr lang="en-US" sz="3300" dirty="0"/>
              <a:t>5</a:t>
            </a:r>
          </a:p>
          <a:p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754395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9145903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006551" y="5425650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752807" y="5388666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2168" y="1358721"/>
            <a:ext cx="9869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dobe Caslon Pro"/>
                <a:cs typeface="Adobe Caslon Pro"/>
              </a:rPr>
              <a:t>How confident are you that you are aware of all the legal requirements?</a:t>
            </a:r>
            <a:endParaRPr lang="en-US" sz="4400" dirty="0">
              <a:latin typeface="Adobe Caslon Pro"/>
              <a:cs typeface="Adobe Caslon Pro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715025" y="5258132"/>
            <a:ext cx="6758773" cy="151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49871" y="4334802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Completely</a:t>
            </a:r>
          </a:p>
          <a:p>
            <a:pPr algn="ctr"/>
            <a:r>
              <a:rPr lang="en-US" sz="3300" dirty="0"/>
              <a:t>10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5814" y="4349920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at all</a:t>
            </a:r>
          </a:p>
          <a:p>
            <a:pPr algn="ctr"/>
            <a:r>
              <a:rPr lang="en-US" sz="3300" dirty="0"/>
              <a:t>0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2107" y="4119088"/>
            <a:ext cx="142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300" dirty="0"/>
          </a:p>
          <a:p>
            <a:pPr algn="ctr"/>
            <a:r>
              <a:rPr lang="en-US" sz="3300" dirty="0"/>
              <a:t>5</a:t>
            </a:r>
          </a:p>
          <a:p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754395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9145903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006551" y="5425650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752807" y="5388666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891" y="1072056"/>
            <a:ext cx="116139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dobe Caslon Pro"/>
                <a:cs typeface="Adobe Caslon Pro"/>
              </a:rPr>
              <a:t>How aware are you of the process you will need to have in place to get your project completed on time and on budget?</a:t>
            </a:r>
            <a:endParaRPr lang="en-US" sz="4400" dirty="0">
              <a:latin typeface="Adobe Caslon Pro"/>
              <a:cs typeface="Adobe Caslon Pro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715025" y="5258132"/>
            <a:ext cx="6758773" cy="151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49871" y="4334802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Completely</a:t>
            </a:r>
          </a:p>
          <a:p>
            <a:pPr algn="ctr"/>
            <a:r>
              <a:rPr lang="en-US" sz="3300" dirty="0"/>
              <a:t>10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5814" y="4349920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at all</a:t>
            </a:r>
          </a:p>
          <a:p>
            <a:pPr algn="ctr"/>
            <a:r>
              <a:rPr lang="en-US" sz="3300" dirty="0"/>
              <a:t>0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2107" y="4119088"/>
            <a:ext cx="142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300" dirty="0"/>
          </a:p>
          <a:p>
            <a:pPr algn="ctr"/>
            <a:r>
              <a:rPr lang="en-US" sz="3300" dirty="0"/>
              <a:t>5</a:t>
            </a:r>
          </a:p>
          <a:p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754395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9145903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006551" y="5425650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752807" y="5388666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2642" y="879127"/>
            <a:ext cx="8606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400" b="1" dirty="0">
                <a:solidFill>
                  <a:srgbClr val="008000"/>
                </a:solidFill>
                <a:latin typeface="Adobe Caslon Pro"/>
                <a:cs typeface="Adobe Caslon Pro"/>
              </a:rPr>
              <a:t>    </a:t>
            </a:r>
            <a:r>
              <a:rPr lang="en-US" sz="44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440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</a:rPr>
              <a:t>Needs and Options Review™</a:t>
            </a:r>
            <a:endParaRPr lang="en-AU" sz="4400" b="1" dirty="0">
              <a:solidFill>
                <a:srgbClr val="008000"/>
              </a:solidFill>
              <a:latin typeface="Adobe Caslon Pro"/>
              <a:cs typeface="Adobe Caslon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053" y="2103016"/>
            <a:ext cx="8240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dobe Caslon Pro"/>
                <a:cs typeface="Adobe Caslon Pro"/>
              </a:rPr>
              <a:t>How confident are you that your budget will achieve your needs?</a:t>
            </a:r>
            <a:endParaRPr lang="en-US" sz="4400" dirty="0">
              <a:latin typeface="Adobe Caslon Pro"/>
              <a:cs typeface="Adobe Caslon Pro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715025" y="5258132"/>
            <a:ext cx="6758773" cy="151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49871" y="4334802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Completely</a:t>
            </a:r>
          </a:p>
          <a:p>
            <a:pPr algn="ctr"/>
            <a:r>
              <a:rPr lang="en-US" sz="3300" dirty="0"/>
              <a:t>10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5814" y="4349920"/>
            <a:ext cx="14213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at all</a:t>
            </a:r>
          </a:p>
          <a:p>
            <a:pPr algn="ctr"/>
            <a:r>
              <a:rPr lang="en-US" sz="3300" dirty="0"/>
              <a:t>0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2107" y="4119088"/>
            <a:ext cx="142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300" dirty="0"/>
          </a:p>
          <a:p>
            <a:pPr algn="ctr"/>
            <a:r>
              <a:rPr lang="en-US" sz="3300" dirty="0"/>
              <a:t>5</a:t>
            </a:r>
          </a:p>
          <a:p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754395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9145903" y="5372754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006551" y="5425650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752807" y="5388666"/>
            <a:ext cx="2308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6138" y="1198180"/>
            <a:ext cx="10352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800" dirty="0">
                <a:latin typeface="Adobe Caslon Pro"/>
                <a:cs typeface="Adobe Caslon Pro"/>
              </a:rPr>
              <a:t>Don’t </a:t>
            </a:r>
            <a:r>
              <a:rPr lang="en-NZ" sz="3800" dirty="0">
                <a:latin typeface="Adobe Caslon Pro"/>
                <a:cs typeface="Adobe Caslon Pro"/>
              </a:rPr>
              <a:t>worry about not being able to </a:t>
            </a:r>
            <a:r>
              <a:rPr lang="en-NZ" sz="3800" dirty="0">
                <a:latin typeface="Adobe Caslon Pro"/>
                <a:cs typeface="Adobe Caslon Pro"/>
              </a:rPr>
              <a:t>answer all </a:t>
            </a:r>
            <a:r>
              <a:rPr lang="en-NZ" sz="3800" dirty="0">
                <a:latin typeface="Adobe Caslon Pro"/>
                <a:cs typeface="Adobe Caslon Pro"/>
              </a:rPr>
              <a:t>these questions</a:t>
            </a:r>
            <a:r>
              <a:rPr lang="en-NZ" sz="3800" dirty="0">
                <a:latin typeface="Adobe Caslon Pro"/>
                <a:cs typeface="Adobe Caslon Pro"/>
              </a:rPr>
              <a:t> at 10/10 yet. </a:t>
            </a:r>
          </a:p>
          <a:p>
            <a:endParaRPr lang="en-NZ" sz="3800" dirty="0">
              <a:latin typeface="Adobe Caslon Pro"/>
              <a:cs typeface="Adobe Caslon Pro"/>
            </a:endParaRPr>
          </a:p>
          <a:p>
            <a:endParaRPr lang="en-NZ" sz="3800" dirty="0">
              <a:latin typeface="Adobe Caslon Pro"/>
              <a:cs typeface="Adobe Caslon Pro"/>
            </a:endParaRPr>
          </a:p>
          <a:p>
            <a:r>
              <a:rPr lang="en-NZ" sz="3800" b="1" dirty="0">
                <a:latin typeface="Adobe Caslon Pro"/>
                <a:cs typeface="Adobe Caslon Pro"/>
              </a:rPr>
              <a:t>Because the</a:t>
            </a:r>
            <a:r>
              <a:rPr lang="en-US" sz="40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400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</a:rPr>
              <a:t>Needs and Options Review™ </a:t>
            </a:r>
            <a:r>
              <a:rPr lang="en-NZ" sz="3800" dirty="0">
                <a:latin typeface="Adobe Caslon Pro"/>
                <a:cs typeface="Adobe Caslon Pro"/>
              </a:rPr>
              <a:t>will </a:t>
            </a:r>
            <a:r>
              <a:rPr lang="en-NZ" sz="3800" dirty="0">
                <a:latin typeface="Adobe Caslon Pro"/>
                <a:cs typeface="Adobe Caslon Pro"/>
              </a:rPr>
              <a:t>allow us to </a:t>
            </a:r>
            <a:r>
              <a:rPr lang="en-NZ" sz="3800" b="1" dirty="0">
                <a:latin typeface="Adobe Caslon Pro"/>
                <a:cs typeface="Adobe Caslon Pro"/>
              </a:rPr>
              <a:t>fill in the </a:t>
            </a:r>
            <a:r>
              <a:rPr lang="en-NZ" sz="3800" b="1" dirty="0">
                <a:latin typeface="Adobe Caslon Pro"/>
                <a:cs typeface="Adobe Caslon Pro"/>
              </a:rPr>
              <a:t>gaps </a:t>
            </a:r>
            <a:r>
              <a:rPr lang="en-NZ" sz="3800" dirty="0">
                <a:latin typeface="Adobe Caslon Pro"/>
                <a:cs typeface="Adobe Caslon Pro"/>
              </a:rPr>
              <a:t>(reduce your need for late changes).</a:t>
            </a:r>
            <a:endParaRPr lang="en-AU" sz="3800" dirty="0">
              <a:latin typeface="Adobe Caslon Pro"/>
              <a:cs typeface="Adobe Caslon Pro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1628" y="2654732"/>
            <a:ext cx="75087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latin typeface="Adobe Caslon Pro"/>
                <a:cs typeface="Adobe Caslon Pro"/>
              </a:rPr>
              <a:t>Every project needs to build on </a:t>
            </a:r>
            <a:r>
              <a:rPr lang="en-AU" sz="4400" dirty="0">
                <a:solidFill>
                  <a:srgbClr val="FF0000"/>
                </a:solidFill>
                <a:latin typeface="Adobe Caslon Pro"/>
                <a:cs typeface="Adobe Caslon Pro"/>
              </a:rPr>
              <a:t>solid foundations</a:t>
            </a:r>
            <a:endParaRPr lang="en-AU" sz="3800" dirty="0">
              <a:solidFill>
                <a:srgbClr val="FF0000"/>
              </a:solidFill>
              <a:latin typeface="Adobe Caslon Pro"/>
              <a:cs typeface="Adobe Caslon Pro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089" y="1797269"/>
            <a:ext cx="10972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latin typeface="Adobe Caslon Pro"/>
                <a:cs typeface="Adobe Caslon Pro"/>
              </a:rPr>
              <a:t>We only work with clients who are prepared to complete this step properly with us.</a:t>
            </a:r>
          </a:p>
          <a:p>
            <a:endParaRPr lang="en-AU" sz="4400" dirty="0">
              <a:latin typeface="Adobe Caslon Pro"/>
              <a:cs typeface="Adobe Caslon Pro"/>
            </a:endParaRPr>
          </a:p>
          <a:p>
            <a:r>
              <a:rPr lang="en-AU" sz="4400" b="1" dirty="0">
                <a:solidFill>
                  <a:srgbClr val="FF0000"/>
                </a:solidFill>
                <a:latin typeface="Adobe Caslon Pro"/>
                <a:cs typeface="Adobe Caslon Pro"/>
              </a:rPr>
              <a:t>We will not rush this step.</a:t>
            </a:r>
          </a:p>
          <a:p>
            <a:endParaRPr lang="en-AU" sz="3800" dirty="0">
              <a:latin typeface="Adobe Caslon Pro"/>
              <a:cs typeface="Adobe Caslon Pro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704" y="1944413"/>
            <a:ext cx="11477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Lucida Grande"/>
                <a:ea typeface="Lucida Grande"/>
                <a:cs typeface="Lucida Grande"/>
              </a:rPr>
              <a:t>The </a:t>
            </a:r>
            <a:r>
              <a:rPr lang="en-US" sz="4400" dirty="0" smtClean="0">
                <a:solidFill>
                  <a:srgbClr val="008000"/>
                </a:solidFill>
                <a:latin typeface="Lucida Grande"/>
                <a:ea typeface="Lucida Grande"/>
                <a:cs typeface="Lucida Grande"/>
              </a:rPr>
              <a:t>Needs </a:t>
            </a:r>
            <a:r>
              <a:rPr lang="en-US" sz="440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</a:rPr>
              <a:t>and Options Review™ </a:t>
            </a:r>
            <a:r>
              <a:rPr lang="en-US" sz="4400" dirty="0">
                <a:latin typeface="Adobe Caslon Pro"/>
                <a:cs typeface="Adobe Caslon Pro"/>
              </a:rPr>
              <a:t>is the </a:t>
            </a:r>
            <a:r>
              <a:rPr lang="en-US" sz="4400" b="1" dirty="0">
                <a:solidFill>
                  <a:srgbClr val="FF0000"/>
                </a:solidFill>
                <a:latin typeface="Adobe Caslon Pro"/>
                <a:cs typeface="Adobe Caslon Pro"/>
              </a:rPr>
              <a:t>most </a:t>
            </a:r>
            <a:r>
              <a:rPr lang="en-US" sz="4400" b="1" dirty="0">
                <a:solidFill>
                  <a:srgbClr val="FF0000"/>
                </a:solidFill>
                <a:latin typeface="Adobe Caslon Pro"/>
                <a:cs typeface="Adobe Caslon Pro"/>
              </a:rPr>
              <a:t>important step </a:t>
            </a:r>
            <a:r>
              <a:rPr lang="en-US" sz="4400" dirty="0">
                <a:latin typeface="Adobe Caslon Pro"/>
                <a:cs typeface="Adobe Caslon Pro"/>
              </a:rPr>
              <a:t>because </a:t>
            </a:r>
            <a:r>
              <a:rPr lang="en-US" sz="4400" dirty="0" smtClean="0">
                <a:latin typeface="Adobe Caslon Pro"/>
                <a:cs typeface="Adobe Caslon Pro"/>
              </a:rPr>
              <a:t>it lays the foundation for a successful project.</a:t>
            </a:r>
            <a:endParaRPr lang="en-US" sz="44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641" y="2060028"/>
            <a:ext cx="110884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>
                <a:latin typeface="Adobe Caslon Pro"/>
                <a:cs typeface="Adobe Caslon Pro"/>
              </a:rPr>
              <a:t>The valuable insights you gain from this first phase can be used </a:t>
            </a:r>
            <a:r>
              <a:rPr lang="en-NZ" sz="4400" b="1" dirty="0">
                <a:solidFill>
                  <a:srgbClr val="FF0000"/>
                </a:solidFill>
                <a:latin typeface="Adobe Caslon Pro"/>
                <a:cs typeface="Adobe Caslon Pro"/>
              </a:rPr>
              <a:t>by us or any other architect </a:t>
            </a:r>
            <a:r>
              <a:rPr lang="en-NZ" sz="4400" dirty="0">
                <a:latin typeface="Adobe Caslon Pro"/>
                <a:cs typeface="Adobe Caslon Pro"/>
              </a:rPr>
              <a:t>and will ultimately produce a better result for you.</a:t>
            </a:r>
            <a:endParaRPr lang="en-AU" sz="44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9385" y="1806906"/>
            <a:ext cx="64148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>
                <a:latin typeface="Adobe Caslon Pro"/>
                <a:cs typeface="Adobe Caslon Pro"/>
              </a:rPr>
              <a:t>Q</a:t>
            </a:r>
          </a:p>
          <a:p>
            <a:endParaRPr lang="en-NZ" sz="4400" dirty="0">
              <a:latin typeface="Adobe Caslon Pro"/>
              <a:cs typeface="Adobe Caslon Pro"/>
            </a:endParaRPr>
          </a:p>
          <a:p>
            <a:pPr algn="ctr"/>
            <a:r>
              <a:rPr lang="en-NZ" sz="4400" dirty="0">
                <a:latin typeface="Adobe Caslon Pro"/>
                <a:cs typeface="Adobe Caslon Pro"/>
              </a:rPr>
              <a:t>Can I skip this step?</a:t>
            </a:r>
            <a:endParaRPr lang="en-AU" sz="44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3942" y="3164290"/>
            <a:ext cx="6919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dobe Caslon Pro"/>
                <a:cs typeface="Adobe Caslon Pro"/>
              </a:rPr>
              <a:t>#</a:t>
            </a:r>
            <a:r>
              <a:rPr lang="en-US" sz="4000" dirty="0">
                <a:latin typeface="Adobe Caslon Pro"/>
                <a:cs typeface="Adobe Caslon Pro"/>
              </a:rPr>
              <a:t>1 most costly </a:t>
            </a:r>
            <a:r>
              <a:rPr lang="en-US" sz="4000" dirty="0">
                <a:latin typeface="Adobe Caslon Pro"/>
                <a:cs typeface="Adobe Caslon Pro"/>
              </a:rPr>
              <a:t>mistake people make when </a:t>
            </a:r>
            <a:r>
              <a:rPr lang="en-US" sz="4000" dirty="0" smtClean="0">
                <a:latin typeface="Adobe Caslon Pro"/>
                <a:cs typeface="Adobe Caslon Pro"/>
              </a:rPr>
              <a:t>doing a building project.</a:t>
            </a:r>
            <a:endParaRPr lang="en-AU" sz="4000" dirty="0">
              <a:latin typeface="Adobe Caslon Pro"/>
              <a:cs typeface="Adobe Casl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3943" y="1624737"/>
            <a:ext cx="58938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Adobe Caslon Pro"/>
                <a:cs typeface="Adobe Caslon Pro"/>
              </a:rPr>
              <a:t>How to avoid</a:t>
            </a:r>
            <a:endParaRPr lang="en-US" sz="6600" b="1" dirty="0">
              <a:solidFill>
                <a:srgbClr val="FF0000"/>
              </a:solidFill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19504"/>
            <a:ext cx="1018452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>
                <a:latin typeface="Adobe Caslon Pro"/>
                <a:cs typeface="Adobe Caslon Pro"/>
              </a:rPr>
              <a:t>A</a:t>
            </a:r>
          </a:p>
          <a:p>
            <a:endParaRPr lang="en-NZ" sz="4400" dirty="0">
              <a:latin typeface="Adobe Caslon Pro"/>
              <a:cs typeface="Adobe Caslon Pro"/>
            </a:endParaRPr>
          </a:p>
          <a:p>
            <a:pPr algn="ctr"/>
            <a:r>
              <a:rPr lang="en-NZ" sz="4000" dirty="0">
                <a:latin typeface="Adobe Caslon Pro"/>
                <a:cs typeface="Adobe Caslon Pro"/>
              </a:rPr>
              <a:t>Not doing a </a:t>
            </a:r>
            <a:r>
              <a:rPr lang="en-NZ" sz="4000" dirty="0" smtClean="0">
                <a:latin typeface="Adobe Caslon Pro"/>
                <a:cs typeface="Adobe Caslon Pro"/>
              </a:rPr>
              <a:t>thorough</a:t>
            </a:r>
          </a:p>
          <a:p>
            <a:pPr algn="ctr"/>
            <a:r>
              <a:rPr lang="en-NZ" sz="4000" dirty="0" smtClean="0">
                <a:latin typeface="Adobe Caslon Pro"/>
                <a:cs typeface="Adobe Caslon Pro"/>
              </a:rPr>
              <a:t> </a:t>
            </a:r>
            <a:r>
              <a:rPr lang="en-US" sz="400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</a:rPr>
              <a:t>Needs and Options Review™ </a:t>
            </a:r>
          </a:p>
          <a:p>
            <a:pPr algn="ctr"/>
            <a:r>
              <a:rPr lang="en-NZ" sz="4000" dirty="0">
                <a:latin typeface="Adobe Caslon Pro"/>
                <a:cs typeface="Adobe Caslon Pro"/>
              </a:rPr>
              <a:t>could be the </a:t>
            </a:r>
            <a:r>
              <a:rPr lang="en-NZ" sz="4000" b="1" dirty="0">
                <a:solidFill>
                  <a:srgbClr val="FF0000"/>
                </a:solidFill>
                <a:latin typeface="Adobe Caslon Pro"/>
                <a:cs typeface="Adobe Caslon Pro"/>
              </a:rPr>
              <a:t>most expensive </a:t>
            </a:r>
            <a:endParaRPr lang="en-NZ" sz="4000" b="1" dirty="0" smtClean="0">
              <a:solidFill>
                <a:srgbClr val="FF0000"/>
              </a:solidFill>
              <a:latin typeface="Adobe Caslon Pro"/>
              <a:cs typeface="Adobe Caslon Pro"/>
            </a:endParaRPr>
          </a:p>
          <a:p>
            <a:pPr algn="ctr"/>
            <a:r>
              <a:rPr lang="en-NZ" sz="4000" dirty="0" smtClean="0">
                <a:latin typeface="Adobe Caslon Pro"/>
                <a:cs typeface="Adobe Caslon Pro"/>
              </a:rPr>
              <a:t>decision </a:t>
            </a:r>
            <a:r>
              <a:rPr lang="en-NZ" sz="4000" dirty="0">
                <a:latin typeface="Adobe Caslon Pro"/>
                <a:cs typeface="Adobe Caslon Pro"/>
              </a:rPr>
              <a:t>you ever make</a:t>
            </a:r>
            <a:endParaRPr lang="en-AU" sz="40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7461" y="871486"/>
            <a:ext cx="101845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>
                <a:latin typeface="Adobe Caslon Pro"/>
                <a:cs typeface="Adobe Caslon Pro"/>
              </a:rPr>
              <a:t>Complete your project on time and on budget by completing the </a:t>
            </a:r>
          </a:p>
          <a:p>
            <a:pPr algn="ctr"/>
            <a:r>
              <a:rPr lang="en-US" sz="440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</a:rPr>
              <a:t>Needs and Options Review™ </a:t>
            </a:r>
          </a:p>
          <a:p>
            <a:pPr algn="ctr"/>
            <a:r>
              <a:rPr lang="en-US" sz="4400" dirty="0">
                <a:latin typeface="Adobe Caslon Pro"/>
                <a:cs typeface="Adobe Caslon Pro"/>
              </a:rPr>
              <a:t>booking form below</a:t>
            </a:r>
            <a:endParaRPr lang="en-AU" sz="4400" dirty="0">
              <a:latin typeface="Adobe Caslon Pro"/>
              <a:cs typeface="Adobe Caslon Pro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514857" y="4411913"/>
            <a:ext cx="3109733" cy="210013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23" y="2120037"/>
            <a:ext cx="71637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dobe Caslon Pro"/>
                <a:cs typeface="Adobe Caslon Pro"/>
              </a:rPr>
              <a:t>Problem</a:t>
            </a:r>
            <a:r>
              <a:rPr lang="en-US" sz="4400" dirty="0">
                <a:latin typeface="Adobe Caslon Pro"/>
                <a:cs typeface="Adobe Caslon Pro"/>
              </a:rPr>
              <a:t> = </a:t>
            </a:r>
          </a:p>
          <a:p>
            <a:pPr algn="ctr"/>
            <a:r>
              <a:rPr lang="en-US" sz="4400" dirty="0">
                <a:latin typeface="Adobe Caslon Pro"/>
                <a:cs typeface="Adobe Caslon Pro"/>
              </a:rPr>
              <a:t>NOT completing the project </a:t>
            </a:r>
          </a:p>
          <a:p>
            <a:pPr algn="ctr"/>
            <a:r>
              <a:rPr lang="en-US" sz="4400" b="1" u="sng" dirty="0">
                <a:solidFill>
                  <a:srgbClr val="0000FF"/>
                </a:solidFill>
                <a:latin typeface="Adobe Caslon Pro"/>
                <a:cs typeface="Adobe Caslon Pro"/>
              </a:rPr>
              <a:t>‘On time and on budget’</a:t>
            </a:r>
            <a:endParaRPr lang="en-US" sz="4400" b="1" u="sng" dirty="0">
              <a:solidFill>
                <a:srgbClr val="0000FF"/>
              </a:solidFill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4408" y="2301704"/>
            <a:ext cx="62031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Adobe Caslon Pro"/>
                <a:cs typeface="Adobe Caslon Pro"/>
              </a:rPr>
              <a:t>Cause</a:t>
            </a:r>
            <a:r>
              <a:rPr lang="en-US" sz="6600" dirty="0">
                <a:latin typeface="Adobe Caslon Pro"/>
                <a:cs typeface="Adobe Caslon Pro"/>
              </a:rPr>
              <a:t> = lack of upfront planning</a:t>
            </a:r>
            <a:endParaRPr lang="en-US" sz="66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4606" y="2459358"/>
            <a:ext cx="53565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Adobe Caslon Pro"/>
                <a:cs typeface="Adobe Caslon Pro"/>
              </a:rPr>
              <a:t>‘If only </a:t>
            </a:r>
            <a:r>
              <a:rPr lang="en-US" sz="66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I’d </a:t>
            </a:r>
            <a:r>
              <a:rPr lang="en-US" sz="6600" b="1" dirty="0">
                <a:solidFill>
                  <a:srgbClr val="FF0000"/>
                </a:solidFill>
                <a:latin typeface="Adobe Caslon Pro"/>
                <a:cs typeface="Adobe Caslon Pro"/>
              </a:rPr>
              <a:t>known’</a:t>
            </a:r>
            <a:endParaRPr lang="en-US" sz="6600" dirty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0801" y="1467706"/>
            <a:ext cx="706609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i="1" dirty="0">
                <a:latin typeface="Adobe Caslon Pro"/>
                <a:cs typeface="Adobe Caslon Pro"/>
              </a:rPr>
              <a:t>Five steps to a successful project</a:t>
            </a:r>
          </a:p>
          <a:p>
            <a:endParaRPr lang="en-AU" sz="44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u="sng" dirty="0">
                <a:solidFill>
                  <a:srgbClr val="008000"/>
                </a:solidFill>
                <a:latin typeface="Adobe Caslon Pro"/>
                <a:cs typeface="Adobe Caslon Pro"/>
              </a:rPr>
              <a:t>Needs and Options  </a:t>
            </a:r>
            <a:endParaRPr lang="en-AU" sz="3200" b="1" u="sng" dirty="0">
              <a:solidFill>
                <a:srgbClr val="008000"/>
              </a:solidFill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NZ" sz="3200" dirty="0" smtClean="0">
                <a:latin typeface="Adobe Caslon Pro"/>
                <a:cs typeface="Adobe Caslon Pro"/>
              </a:rPr>
              <a:t>Concept </a:t>
            </a:r>
            <a:r>
              <a:rPr lang="en-NZ" sz="3200" dirty="0">
                <a:latin typeface="Adobe Caslon Pro"/>
                <a:cs typeface="Adobe Caslon Pro"/>
              </a:rPr>
              <a:t>design </a:t>
            </a:r>
            <a:endParaRPr lang="en-AU" sz="32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NZ" sz="3200" dirty="0" smtClean="0">
                <a:latin typeface="Adobe Caslon Pro"/>
                <a:cs typeface="Adobe Caslon Pro"/>
              </a:rPr>
              <a:t>Building documentation</a:t>
            </a:r>
            <a:endParaRPr lang="en-NZ" sz="32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dobe Caslon Pro"/>
                <a:cs typeface="Adobe Caslon Pro"/>
              </a:rPr>
              <a:t>Bidding and negotiation</a:t>
            </a:r>
            <a:endParaRPr lang="en-AU" sz="32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AU" sz="3200" dirty="0" smtClean="0">
                <a:latin typeface="Adobe Caslon Pro"/>
                <a:cs typeface="Adobe Caslon Pro"/>
              </a:rPr>
              <a:t>Construction phase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5601" y="879126"/>
            <a:ext cx="7066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4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u="sng" dirty="0">
                <a:solidFill>
                  <a:srgbClr val="008000"/>
                </a:solidFill>
                <a:latin typeface="Adobe Caslon Pro"/>
                <a:cs typeface="Adobe Caslon Pro"/>
              </a:rPr>
              <a:t>Needs and Options  </a:t>
            </a:r>
            <a:endParaRPr lang="en-AU" sz="4400" b="1" u="sng" dirty="0">
              <a:solidFill>
                <a:srgbClr val="008000"/>
              </a:solidFill>
              <a:latin typeface="Adobe Caslon Pro"/>
              <a:cs typeface="Adobe Casl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8568" y="3429000"/>
            <a:ext cx="72289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008000"/>
                </a:solidFill>
              </a:rPr>
              <a:t>GOOD</a:t>
            </a:r>
            <a:r>
              <a:rPr lang="en-US" sz="5500" dirty="0">
                <a:solidFill>
                  <a:srgbClr val="FF0000"/>
                </a:solidFill>
              </a:rPr>
              <a:t> </a:t>
            </a:r>
            <a:r>
              <a:rPr lang="en-US" sz="5500" dirty="0">
                <a:solidFill>
                  <a:srgbClr val="000000"/>
                </a:solidFill>
              </a:rPr>
              <a:t>= make changes effortlessly</a:t>
            </a:r>
            <a:endParaRPr lang="en-US" sz="5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5601" y="879126"/>
            <a:ext cx="7066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400" dirty="0">
              <a:latin typeface="Adobe Caslon Pro"/>
              <a:cs typeface="Adobe Caslon Pr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u="sng" dirty="0">
                <a:solidFill>
                  <a:srgbClr val="008000"/>
                </a:solidFill>
                <a:latin typeface="Adobe Caslon Pro"/>
                <a:cs typeface="Adobe Caslon Pro"/>
              </a:rPr>
              <a:t>Needs and Options  </a:t>
            </a:r>
            <a:endParaRPr lang="en-AU" sz="4400" b="1" u="sng" dirty="0">
              <a:solidFill>
                <a:srgbClr val="008000"/>
              </a:solidFill>
              <a:latin typeface="Adobe Caslon Pro"/>
              <a:cs typeface="Adobe Casl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1422" y="3429001"/>
            <a:ext cx="747312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FF0000"/>
                </a:solidFill>
              </a:rPr>
              <a:t>BAD </a:t>
            </a:r>
            <a:r>
              <a:rPr lang="en-US" sz="4600" dirty="0">
                <a:solidFill>
                  <a:srgbClr val="000000"/>
                </a:solidFill>
              </a:rPr>
              <a:t>=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/>
              <a:t>pay big costs to correct OR settle for lesser design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500</Words>
  <Application>Microsoft Office PowerPoint</Application>
  <PresentationFormat>Widescreen</PresentationFormat>
  <Paragraphs>127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Abadi MT Condensed Extra Bold</vt:lpstr>
      <vt:lpstr>Adobe Caslon Pro</vt:lpstr>
      <vt:lpstr>Arial</vt:lpstr>
      <vt:lpstr>Calibri</vt:lpstr>
      <vt:lpstr>Gill Sans</vt:lpstr>
      <vt:lpstr>Lucida 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Petrie</dc:creator>
  <cp:lastModifiedBy>Enoch</cp:lastModifiedBy>
  <cp:revision>17</cp:revision>
  <dcterms:created xsi:type="dcterms:W3CDTF">2014-06-21T19:53:10Z</dcterms:created>
  <dcterms:modified xsi:type="dcterms:W3CDTF">2014-07-07T17:33:27Z</dcterms:modified>
</cp:coreProperties>
</file>